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00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1894880"/>
            <a:ext cx="4919305" cy="4439722"/>
          </a:xfrm>
          <a:prstGeom prst="rect">
            <a:avLst/>
          </a:prstGeom>
        </p:spPr>
      </p:pic>
      <p:sp>
        <p:nvSpPr>
          <p:cNvPr id="6" name="Text 2"/>
          <p:cNvSpPr/>
          <p:nvPr/>
        </p:nvSpPr>
        <p:spPr>
          <a:xfrm>
            <a:off x="793790" y="2240637"/>
            <a:ext cx="7556421" cy="1956435"/>
          </a:xfrm>
          <a:prstGeom prst="rect">
            <a:avLst/>
          </a:prstGeom>
          <a:noFill/>
          <a:ln/>
        </p:spPr>
        <p:txBody>
          <a:bodyPr wrap="square" rtlCol="0" anchor="t"/>
          <a:lstStyle/>
          <a:p>
            <a:pPr marL="0" indent="0">
              <a:lnSpc>
                <a:spcPts val="7702"/>
              </a:lnSpc>
              <a:buNone/>
            </a:pPr>
            <a:r>
              <a:rPr lang="en-US" sz="6162" kern="0" spc="-62" dirty="0">
                <a:solidFill>
                  <a:srgbClr val="FA95AF"/>
                </a:solidFill>
                <a:latin typeface="Anton" pitchFamily="34" charset="0"/>
                <a:ea typeface="Anton" pitchFamily="34" charset="-122"/>
                <a:cs typeface="Anton" pitchFamily="34" charset="-120"/>
              </a:rPr>
              <a:t>Crop Production Analysis</a:t>
            </a:r>
            <a:endParaRPr lang="en-US" sz="6162" dirty="0"/>
          </a:p>
        </p:txBody>
      </p:sp>
      <p:sp>
        <p:nvSpPr>
          <p:cNvPr id="7" name="Text 3"/>
          <p:cNvSpPr/>
          <p:nvPr/>
        </p:nvSpPr>
        <p:spPr>
          <a:xfrm>
            <a:off x="793790" y="4537234"/>
            <a:ext cx="7556421" cy="1451610"/>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This report provides an in-depth analysis of crop production data to identify opportunities for increasing yields and optimizing resources. The presentation covers key insights from two interactive dashboards, as well as a conclusion with recommendations for boosting crop production.</a:t>
            </a:r>
            <a:endParaRPr lang="en-US" sz="178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705683" y="554474"/>
            <a:ext cx="5040511" cy="630079"/>
          </a:xfrm>
          <a:prstGeom prst="rect">
            <a:avLst/>
          </a:prstGeom>
          <a:noFill/>
          <a:ln/>
        </p:spPr>
        <p:txBody>
          <a:bodyPr wrap="none" rtlCol="0" anchor="t"/>
          <a:lstStyle/>
          <a:p>
            <a:pPr marL="0" indent="0">
              <a:lnSpc>
                <a:spcPts val="4961"/>
              </a:lnSpc>
              <a:buNone/>
            </a:pPr>
            <a:r>
              <a:rPr lang="en-US" sz="3969" kern="0" spc="-40" dirty="0">
                <a:solidFill>
                  <a:srgbClr val="FA95AF"/>
                </a:solidFill>
                <a:latin typeface="Anton" pitchFamily="34" charset="0"/>
                <a:ea typeface="Anton" pitchFamily="34" charset="-122"/>
                <a:cs typeface="Anton" pitchFamily="34" charset="-120"/>
              </a:rPr>
              <a:t>Attributes Used:</a:t>
            </a:r>
            <a:endParaRPr lang="en-US" sz="3969" dirty="0"/>
          </a:p>
        </p:txBody>
      </p:sp>
      <p:sp>
        <p:nvSpPr>
          <p:cNvPr id="5" name="Shape 3"/>
          <p:cNvSpPr/>
          <p:nvPr/>
        </p:nvSpPr>
        <p:spPr>
          <a:xfrm>
            <a:off x="705683" y="1814513"/>
            <a:ext cx="453628" cy="453628"/>
          </a:xfrm>
          <a:prstGeom prst="roundRect">
            <a:avLst>
              <a:gd name="adj" fmla="val 8000"/>
            </a:avLst>
          </a:prstGeom>
          <a:solidFill>
            <a:srgbClr val="3E3E3E"/>
          </a:solidFill>
          <a:ln/>
        </p:spPr>
      </p:sp>
      <p:sp>
        <p:nvSpPr>
          <p:cNvPr id="6" name="Text 4"/>
          <p:cNvSpPr/>
          <p:nvPr/>
        </p:nvSpPr>
        <p:spPr>
          <a:xfrm>
            <a:off x="884039" y="1890117"/>
            <a:ext cx="96917" cy="302419"/>
          </a:xfrm>
          <a:prstGeom prst="rect">
            <a:avLst/>
          </a:prstGeom>
          <a:noFill/>
          <a:ln/>
        </p:spPr>
        <p:txBody>
          <a:bodyPr wrap="none" rtlCol="0" anchor="t"/>
          <a:lstStyle/>
          <a:p>
            <a:pPr marL="0" indent="0" algn="ctr">
              <a:lnSpc>
                <a:spcPts val="2381"/>
              </a:lnSpc>
              <a:buNone/>
            </a:pPr>
            <a:r>
              <a:rPr lang="en-US" sz="2381" kern="0" spc="-24" dirty="0">
                <a:solidFill>
                  <a:srgbClr val="E0D6DE"/>
                </a:solidFill>
                <a:latin typeface="Anton" pitchFamily="34" charset="0"/>
                <a:ea typeface="Anton" pitchFamily="34" charset="-122"/>
                <a:cs typeface="Anton" pitchFamily="34" charset="-120"/>
              </a:rPr>
              <a:t>1</a:t>
            </a:r>
            <a:endParaRPr lang="en-US" sz="2381" dirty="0"/>
          </a:p>
        </p:txBody>
      </p:sp>
      <p:sp>
        <p:nvSpPr>
          <p:cNvPr id="7" name="Text 5"/>
          <p:cNvSpPr/>
          <p:nvPr/>
        </p:nvSpPr>
        <p:spPr>
          <a:xfrm>
            <a:off x="1360884" y="1814513"/>
            <a:ext cx="3024307" cy="378023"/>
          </a:xfrm>
          <a:prstGeom prst="rect">
            <a:avLst/>
          </a:prstGeom>
          <a:noFill/>
          <a:ln/>
        </p:spPr>
        <p:txBody>
          <a:bodyPr wrap="none" rtlCol="0" anchor="t"/>
          <a:lstStyle/>
          <a:p>
            <a:pPr marL="0" indent="0">
              <a:lnSpc>
                <a:spcPts val="2977"/>
              </a:lnSpc>
              <a:buNone/>
            </a:pPr>
            <a:r>
              <a:rPr lang="en-US" sz="2381" kern="0" spc="-24" dirty="0">
                <a:solidFill>
                  <a:srgbClr val="E0D6DE"/>
                </a:solidFill>
                <a:latin typeface="Anton" pitchFamily="34" charset="0"/>
                <a:ea typeface="Anton" pitchFamily="34" charset="-122"/>
                <a:cs typeface="Anton" pitchFamily="34" charset="-120"/>
              </a:rPr>
              <a:t>State Name</a:t>
            </a:r>
            <a:endParaRPr lang="en-US" sz="2381" dirty="0"/>
          </a:p>
        </p:txBody>
      </p:sp>
      <p:sp>
        <p:nvSpPr>
          <p:cNvPr id="8" name="Text 6"/>
          <p:cNvSpPr/>
          <p:nvPr/>
        </p:nvSpPr>
        <p:spPr>
          <a:xfrm>
            <a:off x="1360884" y="2313503"/>
            <a:ext cx="5853589" cy="644843"/>
          </a:xfrm>
          <a:prstGeom prst="rect">
            <a:avLst/>
          </a:prstGeom>
          <a:noFill/>
          <a:ln/>
        </p:spPr>
        <p:txBody>
          <a:bodyPr wrap="square" rtlCol="0" anchor="t"/>
          <a:lstStyle/>
          <a:p>
            <a:pPr marL="0" indent="0">
              <a:lnSpc>
                <a:spcPts val="2540"/>
              </a:lnSpc>
              <a:buNone/>
            </a:pPr>
            <a:r>
              <a:rPr lang="en-US" sz="1588" kern="0" spc="-32" dirty="0">
                <a:solidFill>
                  <a:srgbClr val="E0D6DE"/>
                </a:solidFill>
                <a:latin typeface="Fira Sans" pitchFamily="34" charset="0"/>
                <a:ea typeface="Fira Sans" pitchFamily="34" charset="-122"/>
                <a:cs typeface="Fira Sans" pitchFamily="34" charset="-120"/>
              </a:rPr>
              <a:t>33 Different states of India including union territories are covered in this dataset</a:t>
            </a:r>
            <a:endParaRPr lang="en-US" sz="1588" dirty="0"/>
          </a:p>
        </p:txBody>
      </p:sp>
      <p:sp>
        <p:nvSpPr>
          <p:cNvPr id="9" name="Shape 7"/>
          <p:cNvSpPr/>
          <p:nvPr/>
        </p:nvSpPr>
        <p:spPr>
          <a:xfrm>
            <a:off x="7416046" y="1814513"/>
            <a:ext cx="453628" cy="453628"/>
          </a:xfrm>
          <a:prstGeom prst="roundRect">
            <a:avLst>
              <a:gd name="adj" fmla="val 8000"/>
            </a:avLst>
          </a:prstGeom>
          <a:solidFill>
            <a:srgbClr val="3E3E3E"/>
          </a:solidFill>
          <a:ln/>
        </p:spPr>
      </p:sp>
      <p:sp>
        <p:nvSpPr>
          <p:cNvPr id="10" name="Text 8"/>
          <p:cNvSpPr/>
          <p:nvPr/>
        </p:nvSpPr>
        <p:spPr>
          <a:xfrm>
            <a:off x="7569637" y="1890117"/>
            <a:ext cx="146447" cy="302419"/>
          </a:xfrm>
          <a:prstGeom prst="rect">
            <a:avLst/>
          </a:prstGeom>
          <a:noFill/>
          <a:ln/>
        </p:spPr>
        <p:txBody>
          <a:bodyPr wrap="none" rtlCol="0" anchor="t"/>
          <a:lstStyle/>
          <a:p>
            <a:pPr marL="0" indent="0" algn="ctr">
              <a:lnSpc>
                <a:spcPts val="2381"/>
              </a:lnSpc>
              <a:buNone/>
            </a:pPr>
            <a:r>
              <a:rPr lang="en-US" sz="2381" kern="0" spc="-24" dirty="0">
                <a:solidFill>
                  <a:srgbClr val="E0D6DE"/>
                </a:solidFill>
                <a:latin typeface="Anton" pitchFamily="34" charset="0"/>
                <a:ea typeface="Anton" pitchFamily="34" charset="-122"/>
                <a:cs typeface="Anton" pitchFamily="34" charset="-120"/>
              </a:rPr>
              <a:t>2</a:t>
            </a:r>
            <a:endParaRPr lang="en-US" sz="2381" dirty="0"/>
          </a:p>
        </p:txBody>
      </p:sp>
      <p:sp>
        <p:nvSpPr>
          <p:cNvPr id="11" name="Text 9"/>
          <p:cNvSpPr/>
          <p:nvPr/>
        </p:nvSpPr>
        <p:spPr>
          <a:xfrm>
            <a:off x="8071247" y="1814513"/>
            <a:ext cx="3024307" cy="378023"/>
          </a:xfrm>
          <a:prstGeom prst="rect">
            <a:avLst/>
          </a:prstGeom>
          <a:noFill/>
          <a:ln/>
        </p:spPr>
        <p:txBody>
          <a:bodyPr wrap="none" rtlCol="0" anchor="t"/>
          <a:lstStyle/>
          <a:p>
            <a:pPr marL="0" indent="0">
              <a:lnSpc>
                <a:spcPts val="2977"/>
              </a:lnSpc>
              <a:buNone/>
            </a:pPr>
            <a:r>
              <a:rPr lang="en-US" sz="2381" kern="0" spc="-24" dirty="0">
                <a:solidFill>
                  <a:srgbClr val="E0D6DE"/>
                </a:solidFill>
                <a:latin typeface="Anton" pitchFamily="34" charset="0"/>
                <a:ea typeface="Anton" pitchFamily="34" charset="-122"/>
                <a:cs typeface="Anton" pitchFamily="34" charset="-120"/>
              </a:rPr>
              <a:t>District Name</a:t>
            </a:r>
            <a:endParaRPr lang="en-US" sz="2381" dirty="0"/>
          </a:p>
        </p:txBody>
      </p:sp>
      <p:sp>
        <p:nvSpPr>
          <p:cNvPr id="12" name="Text 10"/>
          <p:cNvSpPr/>
          <p:nvPr/>
        </p:nvSpPr>
        <p:spPr>
          <a:xfrm>
            <a:off x="8071247" y="2313503"/>
            <a:ext cx="5853589" cy="322421"/>
          </a:xfrm>
          <a:prstGeom prst="rect">
            <a:avLst/>
          </a:prstGeom>
          <a:noFill/>
          <a:ln/>
        </p:spPr>
        <p:txBody>
          <a:bodyPr wrap="none" rtlCol="0" anchor="t"/>
          <a:lstStyle/>
          <a:p>
            <a:pPr marL="0" indent="0">
              <a:lnSpc>
                <a:spcPts val="2540"/>
              </a:lnSpc>
              <a:buNone/>
            </a:pPr>
            <a:r>
              <a:rPr lang="en-US" sz="1588" kern="0" spc="-32" dirty="0">
                <a:solidFill>
                  <a:srgbClr val="E0D6DE"/>
                </a:solidFill>
                <a:latin typeface="Fira Sans" pitchFamily="34" charset="0"/>
                <a:ea typeface="Fira Sans" pitchFamily="34" charset="-122"/>
                <a:cs typeface="Fira Sans" pitchFamily="34" charset="-120"/>
              </a:rPr>
              <a:t>646 districts of the given states are utilised in drawing analysis.</a:t>
            </a:r>
            <a:endParaRPr lang="en-US" sz="1588" dirty="0"/>
          </a:p>
        </p:txBody>
      </p:sp>
      <p:sp>
        <p:nvSpPr>
          <p:cNvPr id="13" name="Shape 11"/>
          <p:cNvSpPr/>
          <p:nvPr/>
        </p:nvSpPr>
        <p:spPr>
          <a:xfrm>
            <a:off x="705683" y="3386733"/>
            <a:ext cx="453628" cy="453628"/>
          </a:xfrm>
          <a:prstGeom prst="roundRect">
            <a:avLst>
              <a:gd name="adj" fmla="val 8000"/>
            </a:avLst>
          </a:prstGeom>
          <a:solidFill>
            <a:srgbClr val="3E3E3E"/>
          </a:solidFill>
          <a:ln/>
        </p:spPr>
      </p:sp>
      <p:sp>
        <p:nvSpPr>
          <p:cNvPr id="14" name="Text 12"/>
          <p:cNvSpPr/>
          <p:nvPr/>
        </p:nvSpPr>
        <p:spPr>
          <a:xfrm>
            <a:off x="859274" y="3462338"/>
            <a:ext cx="146447" cy="302419"/>
          </a:xfrm>
          <a:prstGeom prst="rect">
            <a:avLst/>
          </a:prstGeom>
          <a:noFill/>
          <a:ln/>
        </p:spPr>
        <p:txBody>
          <a:bodyPr wrap="none" rtlCol="0" anchor="t"/>
          <a:lstStyle/>
          <a:p>
            <a:pPr marL="0" indent="0" algn="ctr">
              <a:lnSpc>
                <a:spcPts val="2381"/>
              </a:lnSpc>
              <a:buNone/>
            </a:pPr>
            <a:r>
              <a:rPr lang="en-US" sz="2381" kern="0" spc="-24" dirty="0">
                <a:solidFill>
                  <a:srgbClr val="E0D6DE"/>
                </a:solidFill>
                <a:latin typeface="Anton" pitchFamily="34" charset="0"/>
                <a:ea typeface="Anton" pitchFamily="34" charset="-122"/>
                <a:cs typeface="Anton" pitchFamily="34" charset="-120"/>
              </a:rPr>
              <a:t>3</a:t>
            </a:r>
            <a:endParaRPr lang="en-US" sz="2381" dirty="0"/>
          </a:p>
        </p:txBody>
      </p:sp>
      <p:sp>
        <p:nvSpPr>
          <p:cNvPr id="15" name="Text 13"/>
          <p:cNvSpPr/>
          <p:nvPr/>
        </p:nvSpPr>
        <p:spPr>
          <a:xfrm>
            <a:off x="1360884" y="3386733"/>
            <a:ext cx="3024307" cy="378023"/>
          </a:xfrm>
          <a:prstGeom prst="rect">
            <a:avLst/>
          </a:prstGeom>
          <a:noFill/>
          <a:ln/>
        </p:spPr>
        <p:txBody>
          <a:bodyPr wrap="none" rtlCol="0" anchor="t"/>
          <a:lstStyle/>
          <a:p>
            <a:pPr marL="0" indent="0">
              <a:lnSpc>
                <a:spcPts val="2977"/>
              </a:lnSpc>
              <a:buNone/>
            </a:pPr>
            <a:r>
              <a:rPr lang="en-US" sz="2381" kern="0" spc="-24" dirty="0">
                <a:solidFill>
                  <a:srgbClr val="E0D6DE"/>
                </a:solidFill>
                <a:latin typeface="Anton" pitchFamily="34" charset="0"/>
                <a:ea typeface="Anton" pitchFamily="34" charset="-122"/>
                <a:cs typeface="Anton" pitchFamily="34" charset="-120"/>
              </a:rPr>
              <a:t>Crop Year</a:t>
            </a:r>
            <a:endParaRPr lang="en-US" sz="2381" dirty="0"/>
          </a:p>
        </p:txBody>
      </p:sp>
      <p:sp>
        <p:nvSpPr>
          <p:cNvPr id="16" name="Text 14"/>
          <p:cNvSpPr/>
          <p:nvPr/>
        </p:nvSpPr>
        <p:spPr>
          <a:xfrm>
            <a:off x="1360884" y="3885724"/>
            <a:ext cx="5853589" cy="322421"/>
          </a:xfrm>
          <a:prstGeom prst="rect">
            <a:avLst/>
          </a:prstGeom>
          <a:noFill/>
          <a:ln/>
        </p:spPr>
        <p:txBody>
          <a:bodyPr wrap="none" rtlCol="0" anchor="t"/>
          <a:lstStyle/>
          <a:p>
            <a:pPr marL="0" indent="0">
              <a:lnSpc>
                <a:spcPts val="2540"/>
              </a:lnSpc>
              <a:buNone/>
            </a:pPr>
            <a:r>
              <a:rPr lang="en-US" sz="1588" kern="0" spc="-32" dirty="0">
                <a:solidFill>
                  <a:srgbClr val="E0D6DE"/>
                </a:solidFill>
                <a:latin typeface="Fira Sans" pitchFamily="34" charset="0"/>
                <a:ea typeface="Fira Sans" pitchFamily="34" charset="-122"/>
                <a:cs typeface="Fira Sans" pitchFamily="34" charset="-120"/>
              </a:rPr>
              <a:t>Crop year from 1995 to 2015 is given.</a:t>
            </a:r>
            <a:endParaRPr lang="en-US" sz="1588" dirty="0"/>
          </a:p>
        </p:txBody>
      </p:sp>
      <p:sp>
        <p:nvSpPr>
          <p:cNvPr id="17" name="Shape 15"/>
          <p:cNvSpPr/>
          <p:nvPr/>
        </p:nvSpPr>
        <p:spPr>
          <a:xfrm>
            <a:off x="7416046" y="3386733"/>
            <a:ext cx="453628" cy="453628"/>
          </a:xfrm>
          <a:prstGeom prst="roundRect">
            <a:avLst>
              <a:gd name="adj" fmla="val 8000"/>
            </a:avLst>
          </a:prstGeom>
          <a:solidFill>
            <a:srgbClr val="3E3E3E"/>
          </a:solidFill>
          <a:ln/>
        </p:spPr>
      </p:sp>
      <p:sp>
        <p:nvSpPr>
          <p:cNvPr id="18" name="Text 16"/>
          <p:cNvSpPr/>
          <p:nvPr/>
        </p:nvSpPr>
        <p:spPr>
          <a:xfrm>
            <a:off x="7569637" y="3462338"/>
            <a:ext cx="146447" cy="302419"/>
          </a:xfrm>
          <a:prstGeom prst="rect">
            <a:avLst/>
          </a:prstGeom>
          <a:noFill/>
          <a:ln/>
        </p:spPr>
        <p:txBody>
          <a:bodyPr wrap="none" rtlCol="0" anchor="t"/>
          <a:lstStyle/>
          <a:p>
            <a:pPr marL="0" indent="0" algn="ctr">
              <a:lnSpc>
                <a:spcPts val="2381"/>
              </a:lnSpc>
              <a:buNone/>
            </a:pPr>
            <a:r>
              <a:rPr lang="en-US" sz="2381" kern="0" spc="-24" dirty="0">
                <a:solidFill>
                  <a:srgbClr val="E0D6DE"/>
                </a:solidFill>
                <a:latin typeface="Anton" pitchFamily="34" charset="0"/>
                <a:ea typeface="Anton" pitchFamily="34" charset="-122"/>
                <a:cs typeface="Anton" pitchFamily="34" charset="-120"/>
              </a:rPr>
              <a:t>4</a:t>
            </a:r>
            <a:endParaRPr lang="en-US" sz="2381" dirty="0"/>
          </a:p>
        </p:txBody>
      </p:sp>
      <p:sp>
        <p:nvSpPr>
          <p:cNvPr id="19" name="Text 17"/>
          <p:cNvSpPr/>
          <p:nvPr/>
        </p:nvSpPr>
        <p:spPr>
          <a:xfrm>
            <a:off x="8071247" y="3386733"/>
            <a:ext cx="3024307" cy="378023"/>
          </a:xfrm>
          <a:prstGeom prst="rect">
            <a:avLst/>
          </a:prstGeom>
          <a:noFill/>
          <a:ln/>
        </p:spPr>
        <p:txBody>
          <a:bodyPr wrap="none" rtlCol="0" anchor="t"/>
          <a:lstStyle/>
          <a:p>
            <a:pPr marL="0" indent="0">
              <a:lnSpc>
                <a:spcPts val="2977"/>
              </a:lnSpc>
              <a:buNone/>
            </a:pPr>
            <a:r>
              <a:rPr lang="en-US" sz="2381" kern="0" spc="-24" dirty="0">
                <a:solidFill>
                  <a:srgbClr val="E0D6DE"/>
                </a:solidFill>
                <a:latin typeface="Anton" pitchFamily="34" charset="0"/>
                <a:ea typeface="Anton" pitchFamily="34" charset="-122"/>
                <a:cs typeface="Anton" pitchFamily="34" charset="-120"/>
              </a:rPr>
              <a:t>Season</a:t>
            </a:r>
            <a:endParaRPr lang="en-US" sz="2381" dirty="0"/>
          </a:p>
        </p:txBody>
      </p:sp>
      <p:sp>
        <p:nvSpPr>
          <p:cNvPr id="20" name="Text 18"/>
          <p:cNvSpPr/>
          <p:nvPr/>
        </p:nvSpPr>
        <p:spPr>
          <a:xfrm>
            <a:off x="8071247" y="3885724"/>
            <a:ext cx="5853589" cy="644843"/>
          </a:xfrm>
          <a:prstGeom prst="rect">
            <a:avLst/>
          </a:prstGeom>
          <a:noFill/>
          <a:ln/>
        </p:spPr>
        <p:txBody>
          <a:bodyPr wrap="square" rtlCol="0" anchor="t"/>
          <a:lstStyle/>
          <a:p>
            <a:pPr marL="0" indent="0">
              <a:lnSpc>
                <a:spcPts val="2540"/>
              </a:lnSpc>
              <a:buNone/>
            </a:pPr>
            <a:r>
              <a:rPr lang="en-US" sz="1588" kern="0" spc="-32" dirty="0">
                <a:solidFill>
                  <a:srgbClr val="E0D6DE"/>
                </a:solidFill>
                <a:latin typeface="Fira Sans" pitchFamily="34" charset="0"/>
                <a:ea typeface="Fira Sans" pitchFamily="34" charset="-122"/>
                <a:cs typeface="Fira Sans" pitchFamily="34" charset="-120"/>
              </a:rPr>
              <a:t> 6 Crop seasons such as Kharif, Rabi, Whole year, summer, winter, autumn is used in dataset.</a:t>
            </a:r>
            <a:endParaRPr lang="en-US" sz="1588" dirty="0"/>
          </a:p>
        </p:txBody>
      </p:sp>
      <p:sp>
        <p:nvSpPr>
          <p:cNvPr id="21" name="Shape 19"/>
          <p:cNvSpPr/>
          <p:nvPr/>
        </p:nvSpPr>
        <p:spPr>
          <a:xfrm>
            <a:off x="705683" y="4958953"/>
            <a:ext cx="453628" cy="453628"/>
          </a:xfrm>
          <a:prstGeom prst="roundRect">
            <a:avLst>
              <a:gd name="adj" fmla="val 8000"/>
            </a:avLst>
          </a:prstGeom>
          <a:solidFill>
            <a:srgbClr val="3E3E3E"/>
          </a:solidFill>
          <a:ln/>
        </p:spPr>
      </p:sp>
      <p:sp>
        <p:nvSpPr>
          <p:cNvPr id="22" name="Text 20"/>
          <p:cNvSpPr/>
          <p:nvPr/>
        </p:nvSpPr>
        <p:spPr>
          <a:xfrm>
            <a:off x="859274" y="5034558"/>
            <a:ext cx="146447" cy="302419"/>
          </a:xfrm>
          <a:prstGeom prst="rect">
            <a:avLst/>
          </a:prstGeom>
          <a:noFill/>
          <a:ln/>
        </p:spPr>
        <p:txBody>
          <a:bodyPr wrap="none" rtlCol="0" anchor="t"/>
          <a:lstStyle/>
          <a:p>
            <a:pPr marL="0" indent="0" algn="ctr">
              <a:lnSpc>
                <a:spcPts val="2381"/>
              </a:lnSpc>
              <a:buNone/>
            </a:pPr>
            <a:r>
              <a:rPr lang="en-US" sz="2381" kern="0" spc="-24" dirty="0">
                <a:solidFill>
                  <a:srgbClr val="E0D6DE"/>
                </a:solidFill>
                <a:latin typeface="Anton" pitchFamily="34" charset="0"/>
                <a:ea typeface="Anton" pitchFamily="34" charset="-122"/>
                <a:cs typeface="Anton" pitchFamily="34" charset="-120"/>
              </a:rPr>
              <a:t>5</a:t>
            </a:r>
            <a:endParaRPr lang="en-US" sz="2381" dirty="0"/>
          </a:p>
        </p:txBody>
      </p:sp>
      <p:sp>
        <p:nvSpPr>
          <p:cNvPr id="23" name="Text 21"/>
          <p:cNvSpPr/>
          <p:nvPr/>
        </p:nvSpPr>
        <p:spPr>
          <a:xfrm>
            <a:off x="1360884" y="4958953"/>
            <a:ext cx="3024307" cy="378023"/>
          </a:xfrm>
          <a:prstGeom prst="rect">
            <a:avLst/>
          </a:prstGeom>
          <a:noFill/>
          <a:ln/>
        </p:spPr>
        <p:txBody>
          <a:bodyPr wrap="none" rtlCol="0" anchor="t"/>
          <a:lstStyle/>
          <a:p>
            <a:pPr marL="0" indent="0">
              <a:lnSpc>
                <a:spcPts val="2977"/>
              </a:lnSpc>
              <a:buNone/>
            </a:pPr>
            <a:r>
              <a:rPr lang="en-US" sz="2381" kern="0" spc="-24" dirty="0">
                <a:solidFill>
                  <a:srgbClr val="E0D6DE"/>
                </a:solidFill>
                <a:latin typeface="Anton" pitchFamily="34" charset="0"/>
                <a:ea typeface="Anton" pitchFamily="34" charset="-122"/>
                <a:cs typeface="Anton" pitchFamily="34" charset="-120"/>
              </a:rPr>
              <a:t>Crop</a:t>
            </a:r>
            <a:endParaRPr lang="en-US" sz="2381" dirty="0"/>
          </a:p>
        </p:txBody>
      </p:sp>
      <p:sp>
        <p:nvSpPr>
          <p:cNvPr id="24" name="Text 22"/>
          <p:cNvSpPr/>
          <p:nvPr/>
        </p:nvSpPr>
        <p:spPr>
          <a:xfrm>
            <a:off x="1360884" y="5457944"/>
            <a:ext cx="5853589" cy="644843"/>
          </a:xfrm>
          <a:prstGeom prst="rect">
            <a:avLst/>
          </a:prstGeom>
          <a:noFill/>
          <a:ln/>
        </p:spPr>
        <p:txBody>
          <a:bodyPr wrap="square" rtlCol="0" anchor="t"/>
          <a:lstStyle/>
          <a:p>
            <a:pPr marL="0" indent="0">
              <a:lnSpc>
                <a:spcPts val="2540"/>
              </a:lnSpc>
              <a:buNone/>
            </a:pPr>
            <a:r>
              <a:rPr lang="en-US" sz="1588" kern="0" spc="-32" dirty="0">
                <a:solidFill>
                  <a:srgbClr val="E0D6DE"/>
                </a:solidFill>
                <a:latin typeface="Fira Sans" pitchFamily="34" charset="0"/>
                <a:ea typeface="Fira Sans" pitchFamily="34" charset="-122"/>
                <a:cs typeface="Fira Sans" pitchFamily="34" charset="-120"/>
              </a:rPr>
              <a:t>Different types of regional crops such as wheat, maize, coconut, Bajra, Groundnut etc is given.</a:t>
            </a:r>
            <a:endParaRPr lang="en-US" sz="1588" dirty="0"/>
          </a:p>
        </p:txBody>
      </p:sp>
      <p:sp>
        <p:nvSpPr>
          <p:cNvPr id="25" name="Shape 23"/>
          <p:cNvSpPr/>
          <p:nvPr/>
        </p:nvSpPr>
        <p:spPr>
          <a:xfrm>
            <a:off x="7416046" y="4958953"/>
            <a:ext cx="453628" cy="453628"/>
          </a:xfrm>
          <a:prstGeom prst="roundRect">
            <a:avLst>
              <a:gd name="adj" fmla="val 8000"/>
            </a:avLst>
          </a:prstGeom>
          <a:solidFill>
            <a:srgbClr val="3E3E3E"/>
          </a:solidFill>
          <a:ln/>
        </p:spPr>
      </p:sp>
      <p:sp>
        <p:nvSpPr>
          <p:cNvPr id="26" name="Text 24"/>
          <p:cNvSpPr/>
          <p:nvPr/>
        </p:nvSpPr>
        <p:spPr>
          <a:xfrm>
            <a:off x="7569637" y="5034558"/>
            <a:ext cx="146447" cy="302419"/>
          </a:xfrm>
          <a:prstGeom prst="rect">
            <a:avLst/>
          </a:prstGeom>
          <a:noFill/>
          <a:ln/>
        </p:spPr>
        <p:txBody>
          <a:bodyPr wrap="none" rtlCol="0" anchor="t"/>
          <a:lstStyle/>
          <a:p>
            <a:pPr marL="0" indent="0" algn="ctr">
              <a:lnSpc>
                <a:spcPts val="2381"/>
              </a:lnSpc>
              <a:buNone/>
            </a:pPr>
            <a:r>
              <a:rPr lang="en-US" sz="2381" kern="0" spc="-24" dirty="0">
                <a:solidFill>
                  <a:srgbClr val="E0D6DE"/>
                </a:solidFill>
                <a:latin typeface="Anton" pitchFamily="34" charset="0"/>
                <a:ea typeface="Anton" pitchFamily="34" charset="-122"/>
                <a:cs typeface="Anton" pitchFamily="34" charset="-120"/>
              </a:rPr>
              <a:t>6</a:t>
            </a:r>
            <a:endParaRPr lang="en-US" sz="2381" dirty="0"/>
          </a:p>
        </p:txBody>
      </p:sp>
      <p:sp>
        <p:nvSpPr>
          <p:cNvPr id="27" name="Text 25"/>
          <p:cNvSpPr/>
          <p:nvPr/>
        </p:nvSpPr>
        <p:spPr>
          <a:xfrm>
            <a:off x="8071247" y="4958953"/>
            <a:ext cx="3024307" cy="378023"/>
          </a:xfrm>
          <a:prstGeom prst="rect">
            <a:avLst/>
          </a:prstGeom>
          <a:noFill/>
          <a:ln/>
        </p:spPr>
        <p:txBody>
          <a:bodyPr wrap="none" rtlCol="0" anchor="t"/>
          <a:lstStyle/>
          <a:p>
            <a:pPr marL="0" indent="0">
              <a:lnSpc>
                <a:spcPts val="2977"/>
              </a:lnSpc>
              <a:buNone/>
            </a:pPr>
            <a:r>
              <a:rPr lang="en-US" sz="2381" kern="0" spc="-24" dirty="0">
                <a:solidFill>
                  <a:srgbClr val="E0D6DE"/>
                </a:solidFill>
                <a:latin typeface="Anton" pitchFamily="34" charset="0"/>
                <a:ea typeface="Anton" pitchFamily="34" charset="-122"/>
                <a:cs typeface="Anton" pitchFamily="34" charset="-120"/>
              </a:rPr>
              <a:t>Area</a:t>
            </a:r>
            <a:endParaRPr lang="en-US" sz="2381" dirty="0"/>
          </a:p>
        </p:txBody>
      </p:sp>
      <p:sp>
        <p:nvSpPr>
          <p:cNvPr id="28" name="Text 26"/>
          <p:cNvSpPr/>
          <p:nvPr/>
        </p:nvSpPr>
        <p:spPr>
          <a:xfrm>
            <a:off x="8071247" y="5457944"/>
            <a:ext cx="5853589" cy="644843"/>
          </a:xfrm>
          <a:prstGeom prst="rect">
            <a:avLst/>
          </a:prstGeom>
          <a:noFill/>
          <a:ln/>
        </p:spPr>
        <p:txBody>
          <a:bodyPr wrap="square" rtlCol="0" anchor="t"/>
          <a:lstStyle/>
          <a:p>
            <a:pPr marL="0" indent="0">
              <a:lnSpc>
                <a:spcPts val="2540"/>
              </a:lnSpc>
              <a:buNone/>
            </a:pPr>
            <a:r>
              <a:rPr lang="en-US" sz="1588" kern="0" spc="-32" dirty="0">
                <a:solidFill>
                  <a:srgbClr val="E0D6DE"/>
                </a:solidFill>
                <a:latin typeface="Fira Sans" pitchFamily="34" charset="0"/>
                <a:ea typeface="Fira Sans" pitchFamily="34" charset="-122"/>
                <a:cs typeface="Fira Sans" pitchFamily="34" charset="-120"/>
              </a:rPr>
              <a:t>Area in terms of  hectares is given.
Total area utilised is 2.95 bn.</a:t>
            </a:r>
            <a:endParaRPr lang="en-US" sz="1588" dirty="0"/>
          </a:p>
        </p:txBody>
      </p:sp>
      <p:sp>
        <p:nvSpPr>
          <p:cNvPr id="29" name="Shape 27"/>
          <p:cNvSpPr/>
          <p:nvPr/>
        </p:nvSpPr>
        <p:spPr>
          <a:xfrm>
            <a:off x="705683" y="6531173"/>
            <a:ext cx="453628" cy="453628"/>
          </a:xfrm>
          <a:prstGeom prst="roundRect">
            <a:avLst>
              <a:gd name="adj" fmla="val 8000"/>
            </a:avLst>
          </a:prstGeom>
          <a:solidFill>
            <a:srgbClr val="3E3E3E"/>
          </a:solidFill>
          <a:ln/>
        </p:spPr>
      </p:sp>
      <p:sp>
        <p:nvSpPr>
          <p:cNvPr id="30" name="Text 28"/>
          <p:cNvSpPr/>
          <p:nvPr/>
        </p:nvSpPr>
        <p:spPr>
          <a:xfrm>
            <a:off x="859274" y="6606778"/>
            <a:ext cx="146447" cy="302419"/>
          </a:xfrm>
          <a:prstGeom prst="rect">
            <a:avLst/>
          </a:prstGeom>
          <a:noFill/>
          <a:ln/>
        </p:spPr>
        <p:txBody>
          <a:bodyPr wrap="none" rtlCol="0" anchor="t"/>
          <a:lstStyle/>
          <a:p>
            <a:pPr marL="0" indent="0" algn="ctr">
              <a:lnSpc>
                <a:spcPts val="2381"/>
              </a:lnSpc>
              <a:buNone/>
            </a:pPr>
            <a:r>
              <a:rPr lang="en-US" sz="2381" kern="0" spc="-24" dirty="0">
                <a:solidFill>
                  <a:srgbClr val="E0D6DE"/>
                </a:solidFill>
                <a:latin typeface="Anton" pitchFamily="34" charset="0"/>
                <a:ea typeface="Anton" pitchFamily="34" charset="-122"/>
                <a:cs typeface="Anton" pitchFamily="34" charset="-120"/>
              </a:rPr>
              <a:t>7</a:t>
            </a:r>
            <a:endParaRPr lang="en-US" sz="2381" dirty="0"/>
          </a:p>
        </p:txBody>
      </p:sp>
      <p:sp>
        <p:nvSpPr>
          <p:cNvPr id="31" name="Text 29"/>
          <p:cNvSpPr/>
          <p:nvPr/>
        </p:nvSpPr>
        <p:spPr>
          <a:xfrm>
            <a:off x="1360884" y="6531173"/>
            <a:ext cx="3024307" cy="378023"/>
          </a:xfrm>
          <a:prstGeom prst="rect">
            <a:avLst/>
          </a:prstGeom>
          <a:noFill/>
          <a:ln/>
        </p:spPr>
        <p:txBody>
          <a:bodyPr wrap="none" rtlCol="0" anchor="t"/>
          <a:lstStyle/>
          <a:p>
            <a:pPr marL="0" indent="0">
              <a:lnSpc>
                <a:spcPts val="2977"/>
              </a:lnSpc>
              <a:buNone/>
            </a:pPr>
            <a:r>
              <a:rPr lang="en-US" sz="2381" kern="0" spc="-24" dirty="0">
                <a:solidFill>
                  <a:srgbClr val="E0D6DE"/>
                </a:solidFill>
                <a:latin typeface="Anton" pitchFamily="34" charset="0"/>
                <a:ea typeface="Anton" pitchFamily="34" charset="-122"/>
                <a:cs typeface="Anton" pitchFamily="34" charset="-120"/>
              </a:rPr>
              <a:t>Production</a:t>
            </a:r>
            <a:endParaRPr lang="en-US" sz="2381" dirty="0"/>
          </a:p>
        </p:txBody>
      </p:sp>
      <p:sp>
        <p:nvSpPr>
          <p:cNvPr id="32" name="Text 30"/>
          <p:cNvSpPr/>
          <p:nvPr/>
        </p:nvSpPr>
        <p:spPr>
          <a:xfrm>
            <a:off x="1360884" y="7030164"/>
            <a:ext cx="5853589" cy="644843"/>
          </a:xfrm>
          <a:prstGeom prst="rect">
            <a:avLst/>
          </a:prstGeom>
          <a:noFill/>
          <a:ln/>
        </p:spPr>
        <p:txBody>
          <a:bodyPr wrap="square" rtlCol="0" anchor="t"/>
          <a:lstStyle/>
          <a:p>
            <a:pPr marL="0" indent="0">
              <a:lnSpc>
                <a:spcPts val="2540"/>
              </a:lnSpc>
              <a:buNone/>
            </a:pPr>
            <a:r>
              <a:rPr lang="en-US" sz="1588" kern="0" spc="-32" dirty="0">
                <a:solidFill>
                  <a:srgbClr val="E0D6DE"/>
                </a:solidFill>
                <a:latin typeface="Fira Sans" pitchFamily="34" charset="0"/>
                <a:ea typeface="Fira Sans" pitchFamily="34" charset="-122"/>
                <a:cs typeface="Fira Sans" pitchFamily="34" charset="-120"/>
              </a:rPr>
              <a:t>Production in metric tons is given.
Total crop production is 141.18 bn.</a:t>
            </a:r>
            <a:endParaRPr lang="en-US" sz="1588" dirty="0"/>
          </a:p>
        </p:txBody>
      </p:sp>
      <p:sp>
        <p:nvSpPr>
          <p:cNvPr id="33" name="Shape 31"/>
          <p:cNvSpPr/>
          <p:nvPr/>
        </p:nvSpPr>
        <p:spPr>
          <a:xfrm>
            <a:off x="7416046" y="6531173"/>
            <a:ext cx="453628" cy="453628"/>
          </a:xfrm>
          <a:prstGeom prst="roundRect">
            <a:avLst>
              <a:gd name="adj" fmla="val 8000"/>
            </a:avLst>
          </a:prstGeom>
          <a:solidFill>
            <a:srgbClr val="3E3E3E"/>
          </a:solidFill>
          <a:ln/>
        </p:spPr>
      </p:sp>
      <p:sp>
        <p:nvSpPr>
          <p:cNvPr id="34" name="Text 32"/>
          <p:cNvSpPr/>
          <p:nvPr/>
        </p:nvSpPr>
        <p:spPr>
          <a:xfrm>
            <a:off x="7569637" y="6606778"/>
            <a:ext cx="146447" cy="302419"/>
          </a:xfrm>
          <a:prstGeom prst="rect">
            <a:avLst/>
          </a:prstGeom>
          <a:noFill/>
          <a:ln/>
        </p:spPr>
        <p:txBody>
          <a:bodyPr wrap="none" rtlCol="0" anchor="t"/>
          <a:lstStyle/>
          <a:p>
            <a:pPr marL="0" indent="0" algn="ctr">
              <a:lnSpc>
                <a:spcPts val="2381"/>
              </a:lnSpc>
              <a:buNone/>
            </a:pPr>
            <a:r>
              <a:rPr lang="en-US" sz="2381" kern="0" spc="-24" dirty="0">
                <a:solidFill>
                  <a:srgbClr val="E0D6DE"/>
                </a:solidFill>
                <a:latin typeface="Anton" pitchFamily="34" charset="0"/>
                <a:ea typeface="Anton" pitchFamily="34" charset="-122"/>
                <a:cs typeface="Anton" pitchFamily="34" charset="-120"/>
              </a:rPr>
              <a:t>8</a:t>
            </a:r>
            <a:endParaRPr lang="en-US" sz="2381" dirty="0"/>
          </a:p>
        </p:txBody>
      </p:sp>
      <p:sp>
        <p:nvSpPr>
          <p:cNvPr id="35" name="Text 33"/>
          <p:cNvSpPr/>
          <p:nvPr/>
        </p:nvSpPr>
        <p:spPr>
          <a:xfrm>
            <a:off x="8071247" y="6531173"/>
            <a:ext cx="3024307" cy="378023"/>
          </a:xfrm>
          <a:prstGeom prst="rect">
            <a:avLst/>
          </a:prstGeom>
          <a:noFill/>
          <a:ln/>
        </p:spPr>
        <p:txBody>
          <a:bodyPr wrap="none" rtlCol="0" anchor="t"/>
          <a:lstStyle/>
          <a:p>
            <a:pPr marL="0" indent="0">
              <a:lnSpc>
                <a:spcPts val="2977"/>
              </a:lnSpc>
              <a:buNone/>
            </a:pPr>
            <a:r>
              <a:rPr lang="en-US" sz="2381" kern="0" spc="-24" dirty="0">
                <a:solidFill>
                  <a:srgbClr val="E0D6DE"/>
                </a:solidFill>
                <a:latin typeface="Anton" pitchFamily="34" charset="0"/>
                <a:ea typeface="Anton" pitchFamily="34" charset="-122"/>
                <a:cs typeface="Anton" pitchFamily="34" charset="-120"/>
              </a:rPr>
              <a:t>Production per unit Area</a:t>
            </a:r>
            <a:endParaRPr lang="en-US" sz="2381" dirty="0"/>
          </a:p>
        </p:txBody>
      </p:sp>
      <p:sp>
        <p:nvSpPr>
          <p:cNvPr id="36" name="Text 34"/>
          <p:cNvSpPr/>
          <p:nvPr/>
        </p:nvSpPr>
        <p:spPr>
          <a:xfrm>
            <a:off x="8071247" y="7030164"/>
            <a:ext cx="5853589" cy="322421"/>
          </a:xfrm>
          <a:prstGeom prst="rect">
            <a:avLst/>
          </a:prstGeom>
          <a:noFill/>
          <a:ln/>
        </p:spPr>
        <p:txBody>
          <a:bodyPr wrap="none" rtlCol="0" anchor="t"/>
          <a:lstStyle/>
          <a:p>
            <a:pPr marL="0" indent="0">
              <a:lnSpc>
                <a:spcPts val="2540"/>
              </a:lnSpc>
              <a:buNone/>
            </a:pPr>
            <a:r>
              <a:rPr lang="en-US" sz="1588" kern="0" spc="-32" dirty="0">
                <a:solidFill>
                  <a:srgbClr val="E0D6DE"/>
                </a:solidFill>
                <a:latin typeface="Fira Sans" pitchFamily="34" charset="0"/>
                <a:ea typeface="Fira Sans" pitchFamily="34" charset="-122"/>
                <a:cs typeface="Fira Sans" pitchFamily="34" charset="-120"/>
              </a:rPr>
              <a:t>It is a derived attribute derived from production and area.</a:t>
            </a:r>
            <a:endParaRPr lang="en-US" sz="158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281355" y="128954"/>
            <a:ext cx="14009076" cy="80044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793790" y="1098232"/>
            <a:ext cx="5819299" cy="708779"/>
          </a:xfrm>
          <a:prstGeom prst="rect">
            <a:avLst/>
          </a:prstGeom>
          <a:noFill/>
          <a:ln/>
        </p:spPr>
        <p:txBody>
          <a:bodyPr wrap="none" rtlCol="0" anchor="t"/>
          <a:lstStyle/>
          <a:p>
            <a:pPr marL="0" indent="0">
              <a:lnSpc>
                <a:spcPts val="5581"/>
              </a:lnSpc>
              <a:buNone/>
            </a:pPr>
            <a:r>
              <a:rPr lang="en-US" sz="4465" kern="0" spc="-45" dirty="0">
                <a:solidFill>
                  <a:srgbClr val="FA95AF"/>
                </a:solidFill>
                <a:latin typeface="Anton" pitchFamily="34" charset="0"/>
                <a:ea typeface="Anton" pitchFamily="34" charset="-122"/>
                <a:cs typeface="Anton" pitchFamily="34" charset="-120"/>
              </a:rPr>
              <a:t>Conclusion of Dashboard 1</a:t>
            </a:r>
            <a:endParaRPr lang="en-US" sz="4465" dirty="0"/>
          </a:p>
        </p:txBody>
      </p:sp>
      <p:sp>
        <p:nvSpPr>
          <p:cNvPr id="5" name="Shape 3"/>
          <p:cNvSpPr/>
          <p:nvPr/>
        </p:nvSpPr>
        <p:spPr>
          <a:xfrm>
            <a:off x="793790" y="2402324"/>
            <a:ext cx="510302" cy="510302"/>
          </a:xfrm>
          <a:prstGeom prst="roundRect">
            <a:avLst>
              <a:gd name="adj" fmla="val 8001"/>
            </a:avLst>
          </a:prstGeom>
          <a:solidFill>
            <a:srgbClr val="3E3E3E"/>
          </a:solidFill>
          <a:ln/>
        </p:spPr>
      </p:sp>
      <p:sp>
        <p:nvSpPr>
          <p:cNvPr id="6" name="Text 4"/>
          <p:cNvSpPr/>
          <p:nvPr/>
        </p:nvSpPr>
        <p:spPr>
          <a:xfrm>
            <a:off x="994410" y="2487335"/>
            <a:ext cx="109061" cy="340281"/>
          </a:xfrm>
          <a:prstGeom prst="rect">
            <a:avLst/>
          </a:prstGeom>
          <a:noFill/>
          <a:ln/>
        </p:spPr>
        <p:txBody>
          <a:bodyPr wrap="none" rtlCol="0" anchor="t"/>
          <a:lstStyle/>
          <a:p>
            <a:pPr marL="0" indent="0" algn="ctr">
              <a:lnSpc>
                <a:spcPts val="2679"/>
              </a:lnSpc>
              <a:buNone/>
            </a:pPr>
            <a:r>
              <a:rPr lang="en-US" sz="2679" kern="0" spc="-27" dirty="0">
                <a:solidFill>
                  <a:srgbClr val="E0D6DE"/>
                </a:solidFill>
                <a:latin typeface="Anton" pitchFamily="34" charset="0"/>
                <a:ea typeface="Anton" pitchFamily="34" charset="-122"/>
                <a:cs typeface="Anton" pitchFamily="34" charset="-120"/>
              </a:rPr>
              <a:t>1</a:t>
            </a:r>
            <a:endParaRPr lang="en-US" sz="2679" dirty="0"/>
          </a:p>
        </p:txBody>
      </p:sp>
      <p:sp>
        <p:nvSpPr>
          <p:cNvPr id="7" name="Text 5"/>
          <p:cNvSpPr/>
          <p:nvPr/>
        </p:nvSpPr>
        <p:spPr>
          <a:xfrm>
            <a:off x="1530906" y="2402324"/>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Production by State </a:t>
            </a:r>
            <a:endParaRPr lang="en-US" sz="2233" dirty="0"/>
          </a:p>
        </p:txBody>
      </p:sp>
      <p:sp>
        <p:nvSpPr>
          <p:cNvPr id="8" name="Text 6"/>
          <p:cNvSpPr/>
          <p:nvPr/>
        </p:nvSpPr>
        <p:spPr>
          <a:xfrm>
            <a:off x="1530906" y="2892743"/>
            <a:ext cx="3459242" cy="1451610"/>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UttarPradesh has the count of crop production followed by Madhya Pradesh and Karnataka. Least production is in Chandigarh.</a:t>
            </a:r>
            <a:endParaRPr lang="en-US" sz="1786" dirty="0"/>
          </a:p>
        </p:txBody>
      </p:sp>
      <p:sp>
        <p:nvSpPr>
          <p:cNvPr id="9" name="Shape 7"/>
          <p:cNvSpPr/>
          <p:nvPr/>
        </p:nvSpPr>
        <p:spPr>
          <a:xfrm>
            <a:off x="5216962" y="2402324"/>
            <a:ext cx="510302" cy="510302"/>
          </a:xfrm>
          <a:prstGeom prst="roundRect">
            <a:avLst>
              <a:gd name="adj" fmla="val 8001"/>
            </a:avLst>
          </a:prstGeom>
          <a:solidFill>
            <a:srgbClr val="3E3E3E"/>
          </a:solidFill>
          <a:ln/>
        </p:spPr>
      </p:sp>
      <p:sp>
        <p:nvSpPr>
          <p:cNvPr id="10" name="Text 8"/>
          <p:cNvSpPr/>
          <p:nvPr/>
        </p:nvSpPr>
        <p:spPr>
          <a:xfrm>
            <a:off x="5389721" y="2487335"/>
            <a:ext cx="164783" cy="340281"/>
          </a:xfrm>
          <a:prstGeom prst="rect">
            <a:avLst/>
          </a:prstGeom>
          <a:noFill/>
          <a:ln/>
        </p:spPr>
        <p:txBody>
          <a:bodyPr wrap="none" rtlCol="0" anchor="t"/>
          <a:lstStyle/>
          <a:p>
            <a:pPr marL="0" indent="0" algn="ctr">
              <a:lnSpc>
                <a:spcPts val="2679"/>
              </a:lnSpc>
              <a:buNone/>
            </a:pPr>
            <a:r>
              <a:rPr lang="en-US" sz="2679" kern="0" spc="-27" dirty="0">
                <a:solidFill>
                  <a:srgbClr val="E0D6DE"/>
                </a:solidFill>
                <a:latin typeface="Anton" pitchFamily="34" charset="0"/>
                <a:ea typeface="Anton" pitchFamily="34" charset="-122"/>
                <a:cs typeface="Anton" pitchFamily="34" charset="-120"/>
              </a:rPr>
              <a:t>2</a:t>
            </a:r>
            <a:endParaRPr lang="en-US" sz="2679" dirty="0"/>
          </a:p>
        </p:txBody>
      </p:sp>
      <p:sp>
        <p:nvSpPr>
          <p:cNvPr id="11" name="Text 9"/>
          <p:cNvSpPr/>
          <p:nvPr/>
        </p:nvSpPr>
        <p:spPr>
          <a:xfrm>
            <a:off x="5954078" y="2402324"/>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Production by Area</a:t>
            </a:r>
            <a:endParaRPr lang="en-US" sz="2233" dirty="0"/>
          </a:p>
        </p:txBody>
      </p:sp>
      <p:sp>
        <p:nvSpPr>
          <p:cNvPr id="12" name="Text 10"/>
          <p:cNvSpPr/>
          <p:nvPr/>
        </p:nvSpPr>
        <p:spPr>
          <a:xfrm>
            <a:off x="5954078" y="2892743"/>
            <a:ext cx="3459242" cy="1814513"/>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There is a significant curve between year 2000-2005 and a steady decline from year 2010-2015. Highest crop production is noticed in the year 2003.</a:t>
            </a:r>
            <a:endParaRPr lang="en-US" sz="1786" dirty="0"/>
          </a:p>
        </p:txBody>
      </p:sp>
      <p:sp>
        <p:nvSpPr>
          <p:cNvPr id="13" name="Shape 11"/>
          <p:cNvSpPr/>
          <p:nvPr/>
        </p:nvSpPr>
        <p:spPr>
          <a:xfrm>
            <a:off x="9640133" y="2402324"/>
            <a:ext cx="510302" cy="510302"/>
          </a:xfrm>
          <a:prstGeom prst="roundRect">
            <a:avLst>
              <a:gd name="adj" fmla="val 8001"/>
            </a:avLst>
          </a:prstGeom>
          <a:solidFill>
            <a:srgbClr val="3E3E3E"/>
          </a:solidFill>
          <a:ln/>
        </p:spPr>
      </p:sp>
      <p:sp>
        <p:nvSpPr>
          <p:cNvPr id="14" name="Text 12"/>
          <p:cNvSpPr/>
          <p:nvPr/>
        </p:nvSpPr>
        <p:spPr>
          <a:xfrm>
            <a:off x="9812893" y="2487335"/>
            <a:ext cx="164783" cy="340281"/>
          </a:xfrm>
          <a:prstGeom prst="rect">
            <a:avLst/>
          </a:prstGeom>
          <a:noFill/>
          <a:ln/>
        </p:spPr>
        <p:txBody>
          <a:bodyPr wrap="none" rtlCol="0" anchor="t"/>
          <a:lstStyle/>
          <a:p>
            <a:pPr marL="0" indent="0" algn="ctr">
              <a:lnSpc>
                <a:spcPts val="2679"/>
              </a:lnSpc>
              <a:buNone/>
            </a:pPr>
            <a:r>
              <a:rPr lang="en-US" sz="2679" kern="0" spc="-27" dirty="0">
                <a:solidFill>
                  <a:srgbClr val="E0D6DE"/>
                </a:solidFill>
                <a:latin typeface="Anton" pitchFamily="34" charset="0"/>
                <a:ea typeface="Anton" pitchFamily="34" charset="-122"/>
                <a:cs typeface="Anton" pitchFamily="34" charset="-120"/>
              </a:rPr>
              <a:t>3</a:t>
            </a:r>
            <a:endParaRPr lang="en-US" sz="2679" dirty="0"/>
          </a:p>
        </p:txBody>
      </p:sp>
      <p:sp>
        <p:nvSpPr>
          <p:cNvPr id="15" name="Text 13"/>
          <p:cNvSpPr/>
          <p:nvPr/>
        </p:nvSpPr>
        <p:spPr>
          <a:xfrm>
            <a:off x="10377249" y="2402324"/>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Production by Season</a:t>
            </a:r>
            <a:endParaRPr lang="en-US" sz="2233" dirty="0"/>
          </a:p>
        </p:txBody>
      </p:sp>
      <p:sp>
        <p:nvSpPr>
          <p:cNvPr id="16" name="Text 14"/>
          <p:cNvSpPr/>
          <p:nvPr/>
        </p:nvSpPr>
        <p:spPr>
          <a:xfrm>
            <a:off x="10377249" y="2892743"/>
            <a:ext cx="3459242" cy="1814513"/>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Kharif season seems to be the most productive season, followed by Whole year and Rabi . Crop production is the lowest in Autumn.</a:t>
            </a:r>
            <a:endParaRPr lang="en-US" sz="1786" dirty="0"/>
          </a:p>
        </p:txBody>
      </p:sp>
      <p:sp>
        <p:nvSpPr>
          <p:cNvPr id="17" name="Shape 15"/>
          <p:cNvSpPr/>
          <p:nvPr/>
        </p:nvSpPr>
        <p:spPr>
          <a:xfrm>
            <a:off x="793790" y="5189220"/>
            <a:ext cx="510302" cy="510302"/>
          </a:xfrm>
          <a:prstGeom prst="roundRect">
            <a:avLst>
              <a:gd name="adj" fmla="val 8001"/>
            </a:avLst>
          </a:prstGeom>
          <a:solidFill>
            <a:srgbClr val="3E3E3E"/>
          </a:solidFill>
          <a:ln/>
        </p:spPr>
      </p:sp>
      <p:sp>
        <p:nvSpPr>
          <p:cNvPr id="18" name="Text 16"/>
          <p:cNvSpPr/>
          <p:nvPr/>
        </p:nvSpPr>
        <p:spPr>
          <a:xfrm>
            <a:off x="966549" y="5274231"/>
            <a:ext cx="164783" cy="340281"/>
          </a:xfrm>
          <a:prstGeom prst="rect">
            <a:avLst/>
          </a:prstGeom>
          <a:noFill/>
          <a:ln/>
        </p:spPr>
        <p:txBody>
          <a:bodyPr wrap="none" rtlCol="0" anchor="t"/>
          <a:lstStyle/>
          <a:p>
            <a:pPr marL="0" indent="0" algn="ctr">
              <a:lnSpc>
                <a:spcPts val="2679"/>
              </a:lnSpc>
              <a:buNone/>
            </a:pPr>
            <a:r>
              <a:rPr lang="en-US" sz="2679" kern="0" spc="-27" dirty="0">
                <a:solidFill>
                  <a:srgbClr val="E0D6DE"/>
                </a:solidFill>
                <a:latin typeface="Anton" pitchFamily="34" charset="0"/>
                <a:ea typeface="Anton" pitchFamily="34" charset="-122"/>
                <a:cs typeface="Anton" pitchFamily="34" charset="-120"/>
              </a:rPr>
              <a:t>4</a:t>
            </a:r>
            <a:endParaRPr lang="en-US" sz="2679" dirty="0"/>
          </a:p>
        </p:txBody>
      </p:sp>
      <p:sp>
        <p:nvSpPr>
          <p:cNvPr id="19" name="Text 17"/>
          <p:cNvSpPr/>
          <p:nvPr/>
        </p:nvSpPr>
        <p:spPr>
          <a:xfrm>
            <a:off x="1530906" y="5189220"/>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No of crops by Season</a:t>
            </a:r>
            <a:endParaRPr lang="en-US" sz="2233" dirty="0"/>
          </a:p>
        </p:txBody>
      </p:sp>
      <p:sp>
        <p:nvSpPr>
          <p:cNvPr id="20" name="Text 18"/>
          <p:cNvSpPr/>
          <p:nvPr/>
        </p:nvSpPr>
        <p:spPr>
          <a:xfrm>
            <a:off x="1530906" y="5679638"/>
            <a:ext cx="5670947" cy="1451610"/>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Maximum no of crops are grown throughout the year, followed by Kharif and Rabi season.
In the whole year 105 types of distinct crops are grown in different states.</a:t>
            </a:r>
            <a:endParaRPr lang="en-US" sz="1786" dirty="0"/>
          </a:p>
        </p:txBody>
      </p:sp>
      <p:sp>
        <p:nvSpPr>
          <p:cNvPr id="21" name="Shape 19"/>
          <p:cNvSpPr/>
          <p:nvPr/>
        </p:nvSpPr>
        <p:spPr>
          <a:xfrm>
            <a:off x="7428667" y="5189220"/>
            <a:ext cx="510302" cy="510302"/>
          </a:xfrm>
          <a:prstGeom prst="roundRect">
            <a:avLst>
              <a:gd name="adj" fmla="val 8001"/>
            </a:avLst>
          </a:prstGeom>
          <a:solidFill>
            <a:srgbClr val="3E3E3E"/>
          </a:solidFill>
          <a:ln/>
        </p:spPr>
      </p:sp>
      <p:sp>
        <p:nvSpPr>
          <p:cNvPr id="22" name="Text 20"/>
          <p:cNvSpPr/>
          <p:nvPr/>
        </p:nvSpPr>
        <p:spPr>
          <a:xfrm>
            <a:off x="7601426" y="5274231"/>
            <a:ext cx="164783" cy="340281"/>
          </a:xfrm>
          <a:prstGeom prst="rect">
            <a:avLst/>
          </a:prstGeom>
          <a:noFill/>
          <a:ln/>
        </p:spPr>
        <p:txBody>
          <a:bodyPr wrap="none" rtlCol="0" anchor="t"/>
          <a:lstStyle/>
          <a:p>
            <a:pPr marL="0" indent="0" algn="ctr">
              <a:lnSpc>
                <a:spcPts val="2679"/>
              </a:lnSpc>
              <a:buNone/>
            </a:pPr>
            <a:r>
              <a:rPr lang="en-US" sz="2679" kern="0" spc="-27" dirty="0">
                <a:solidFill>
                  <a:srgbClr val="E0D6DE"/>
                </a:solidFill>
                <a:latin typeface="Anton" pitchFamily="34" charset="0"/>
                <a:ea typeface="Anton" pitchFamily="34" charset="-122"/>
                <a:cs typeface="Anton" pitchFamily="34" charset="-120"/>
              </a:rPr>
              <a:t>5</a:t>
            </a:r>
            <a:endParaRPr lang="en-US" sz="2679" dirty="0"/>
          </a:p>
        </p:txBody>
      </p:sp>
      <p:sp>
        <p:nvSpPr>
          <p:cNvPr id="23" name="Text 21"/>
          <p:cNvSpPr/>
          <p:nvPr/>
        </p:nvSpPr>
        <p:spPr>
          <a:xfrm>
            <a:off x="8165783" y="5189220"/>
            <a:ext cx="5144572"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Crop Production by crop name and State Name</a:t>
            </a:r>
            <a:endParaRPr lang="en-US" sz="2233" dirty="0"/>
          </a:p>
        </p:txBody>
      </p:sp>
      <p:sp>
        <p:nvSpPr>
          <p:cNvPr id="24" name="Text 22"/>
          <p:cNvSpPr/>
          <p:nvPr/>
        </p:nvSpPr>
        <p:spPr>
          <a:xfrm>
            <a:off x="8165783" y="5679638"/>
            <a:ext cx="5670947" cy="1451610"/>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Different crops are grown in different states . Eg: Kerala has the maximum production of coconut followed by Andhra Pradesh. Also Sugrcane production is highest in Uttar Pradesh.</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269632" y="128955"/>
            <a:ext cx="14114584" cy="79109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793790" y="2538413"/>
            <a:ext cx="5912048" cy="708779"/>
          </a:xfrm>
          <a:prstGeom prst="rect">
            <a:avLst/>
          </a:prstGeom>
          <a:noFill/>
          <a:ln/>
        </p:spPr>
        <p:txBody>
          <a:bodyPr wrap="none" rtlCol="0" anchor="t"/>
          <a:lstStyle/>
          <a:p>
            <a:pPr marL="0" indent="0">
              <a:lnSpc>
                <a:spcPts val="5581"/>
              </a:lnSpc>
              <a:buNone/>
            </a:pPr>
            <a:r>
              <a:rPr lang="en-US" sz="4465" kern="0" spc="-45" dirty="0">
                <a:solidFill>
                  <a:srgbClr val="FA95AF"/>
                </a:solidFill>
                <a:latin typeface="Anton" pitchFamily="34" charset="0"/>
                <a:ea typeface="Anton" pitchFamily="34" charset="-122"/>
                <a:cs typeface="Anton" pitchFamily="34" charset="-120"/>
              </a:rPr>
              <a:t>Conclusion of Dashboard 2</a:t>
            </a:r>
            <a:endParaRPr lang="en-US" sz="4465" dirty="0"/>
          </a:p>
        </p:txBody>
      </p:sp>
      <p:sp>
        <p:nvSpPr>
          <p:cNvPr id="5" name="Shape 3"/>
          <p:cNvSpPr/>
          <p:nvPr/>
        </p:nvSpPr>
        <p:spPr>
          <a:xfrm>
            <a:off x="793790" y="3587353"/>
            <a:ext cx="6408063" cy="2103715"/>
          </a:xfrm>
          <a:prstGeom prst="roundRect">
            <a:avLst>
              <a:gd name="adj" fmla="val 1941"/>
            </a:avLst>
          </a:prstGeom>
          <a:solidFill>
            <a:srgbClr val="3E3E3E"/>
          </a:solidFill>
          <a:ln/>
        </p:spPr>
      </p:sp>
      <p:sp>
        <p:nvSpPr>
          <p:cNvPr id="6" name="Text 4"/>
          <p:cNvSpPr/>
          <p:nvPr/>
        </p:nvSpPr>
        <p:spPr>
          <a:xfrm>
            <a:off x="1020604" y="3814167"/>
            <a:ext cx="3402330" cy="425291"/>
          </a:xfrm>
          <a:prstGeom prst="rect">
            <a:avLst/>
          </a:prstGeom>
          <a:noFill/>
          <a:ln/>
        </p:spPr>
        <p:txBody>
          <a:bodyPr wrap="none" rtlCol="0" anchor="t"/>
          <a:lstStyle/>
          <a:p>
            <a:pPr marL="0" indent="0">
              <a:lnSpc>
                <a:spcPts val="3349"/>
              </a:lnSpc>
              <a:buNone/>
            </a:pPr>
            <a:r>
              <a:rPr lang="en-US" sz="2679" kern="0" spc="-27" dirty="0">
                <a:solidFill>
                  <a:srgbClr val="E0D6DE"/>
                </a:solidFill>
                <a:latin typeface="Anton" pitchFamily="34" charset="0"/>
                <a:ea typeface="Anton" pitchFamily="34" charset="-122"/>
                <a:cs typeface="Anton" pitchFamily="34" charset="-120"/>
              </a:rPr>
              <a:t>Area by State Name</a:t>
            </a:r>
            <a:endParaRPr lang="en-US" sz="2679" dirty="0"/>
          </a:p>
        </p:txBody>
      </p:sp>
      <p:sp>
        <p:nvSpPr>
          <p:cNvPr id="7" name="Text 5"/>
          <p:cNvSpPr/>
          <p:nvPr/>
        </p:nvSpPr>
        <p:spPr>
          <a:xfrm>
            <a:off x="1020604" y="4375547"/>
            <a:ext cx="5954435"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Uttar Pradesh has the highest area for crop production followed by Madhya Pradesh and Maharashtra. Least area is covered by Chandigarh.</a:t>
            </a:r>
            <a:endParaRPr lang="en-US" sz="1786" dirty="0"/>
          </a:p>
        </p:txBody>
      </p:sp>
      <p:sp>
        <p:nvSpPr>
          <p:cNvPr id="8" name="Shape 6"/>
          <p:cNvSpPr/>
          <p:nvPr/>
        </p:nvSpPr>
        <p:spPr>
          <a:xfrm>
            <a:off x="7428667" y="3587353"/>
            <a:ext cx="6408063" cy="2103715"/>
          </a:xfrm>
          <a:prstGeom prst="roundRect">
            <a:avLst>
              <a:gd name="adj" fmla="val 1941"/>
            </a:avLst>
          </a:prstGeom>
          <a:solidFill>
            <a:srgbClr val="3E3E3E"/>
          </a:solidFill>
          <a:ln/>
        </p:spPr>
      </p:sp>
      <p:sp>
        <p:nvSpPr>
          <p:cNvPr id="9" name="Text 7"/>
          <p:cNvSpPr/>
          <p:nvPr/>
        </p:nvSpPr>
        <p:spPr>
          <a:xfrm>
            <a:off x="7655481" y="3814167"/>
            <a:ext cx="4105156"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Count of crop by Area and crop Name</a:t>
            </a:r>
            <a:endParaRPr lang="en-US" sz="2233" dirty="0"/>
          </a:p>
        </p:txBody>
      </p:sp>
      <p:sp>
        <p:nvSpPr>
          <p:cNvPr id="10" name="Text 8"/>
          <p:cNvSpPr/>
          <p:nvPr/>
        </p:nvSpPr>
        <p:spPr>
          <a:xfrm>
            <a:off x="7655481" y="4304586"/>
            <a:ext cx="5954435" cy="1088708"/>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The Tree graph shows the Count of crops along with the area occupied by that crop. For example, 212 crops of Maize can be cultivated in 1 hectare of land.</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7488" y="2474952"/>
            <a:ext cx="4919305" cy="3279577"/>
          </a:xfrm>
          <a:prstGeom prst="rect">
            <a:avLst/>
          </a:prstGeom>
        </p:spPr>
      </p:pic>
      <p:sp>
        <p:nvSpPr>
          <p:cNvPr id="6" name="Text 2"/>
          <p:cNvSpPr/>
          <p:nvPr/>
        </p:nvSpPr>
        <p:spPr>
          <a:xfrm>
            <a:off x="793790" y="1675209"/>
            <a:ext cx="7556421" cy="1417558"/>
          </a:xfrm>
          <a:prstGeom prst="rect">
            <a:avLst/>
          </a:prstGeom>
          <a:noFill/>
          <a:ln/>
        </p:spPr>
        <p:txBody>
          <a:bodyPr wrap="square" rtlCol="0" anchor="t"/>
          <a:lstStyle/>
          <a:p>
            <a:pPr marL="0" indent="0">
              <a:lnSpc>
                <a:spcPts val="5581"/>
              </a:lnSpc>
              <a:buNone/>
            </a:pPr>
            <a:r>
              <a:rPr lang="en-US" sz="4465" kern="0" spc="-45" dirty="0">
                <a:solidFill>
                  <a:srgbClr val="FA95AF"/>
                </a:solidFill>
                <a:latin typeface="Anton" pitchFamily="34" charset="0"/>
                <a:ea typeface="Anton" pitchFamily="34" charset="-122"/>
                <a:cs typeface="Anton" pitchFamily="34" charset="-120"/>
              </a:rPr>
              <a:t>Conclusion for Increasing Crop Production</a:t>
            </a:r>
            <a:endParaRPr lang="en-US" sz="4465" dirty="0"/>
          </a:p>
        </p:txBody>
      </p:sp>
      <p:sp>
        <p:nvSpPr>
          <p:cNvPr id="7" name="Shape 3"/>
          <p:cNvSpPr/>
          <p:nvPr/>
        </p:nvSpPr>
        <p:spPr>
          <a:xfrm>
            <a:off x="793790" y="3432929"/>
            <a:ext cx="7556421" cy="3121462"/>
          </a:xfrm>
          <a:prstGeom prst="roundRect">
            <a:avLst>
              <a:gd name="adj" fmla="val 1308"/>
            </a:avLst>
          </a:prstGeom>
          <a:solidFill>
            <a:srgbClr val="3E3E3E"/>
          </a:solidFill>
          <a:ln/>
        </p:spPr>
      </p:sp>
      <p:sp>
        <p:nvSpPr>
          <p:cNvPr id="8" name="Text 4"/>
          <p:cNvSpPr/>
          <p:nvPr/>
        </p:nvSpPr>
        <p:spPr>
          <a:xfrm>
            <a:off x="1020604" y="3659743"/>
            <a:ext cx="2835235" cy="354330"/>
          </a:xfrm>
          <a:prstGeom prst="rect">
            <a:avLst/>
          </a:prstGeom>
          <a:noFill/>
          <a:ln/>
        </p:spPr>
        <p:txBody>
          <a:bodyPr wrap="none" rtlCol="0" anchor="t"/>
          <a:lstStyle/>
          <a:p>
            <a:pPr marL="0" indent="0">
              <a:lnSpc>
                <a:spcPts val="2791"/>
              </a:lnSpc>
              <a:buNone/>
            </a:pPr>
            <a:r>
              <a:rPr lang="en-US" sz="2233" kern="0" spc="-22" dirty="0">
                <a:solidFill>
                  <a:srgbClr val="E0D6DE"/>
                </a:solidFill>
                <a:latin typeface="Anton" pitchFamily="34" charset="0"/>
                <a:ea typeface="Anton" pitchFamily="34" charset="-122"/>
                <a:cs typeface="Anton" pitchFamily="34" charset="-120"/>
              </a:rPr>
              <a:t>Data-Driven Insights</a:t>
            </a:r>
            <a:endParaRPr lang="en-US" sz="2233" dirty="0"/>
          </a:p>
        </p:txBody>
      </p:sp>
      <p:sp>
        <p:nvSpPr>
          <p:cNvPr id="9" name="Text 5"/>
          <p:cNvSpPr/>
          <p:nvPr/>
        </p:nvSpPr>
        <p:spPr>
          <a:xfrm>
            <a:off x="1020604" y="4150162"/>
            <a:ext cx="7102793" cy="2177415"/>
          </a:xfrm>
          <a:prstGeom prst="rect">
            <a:avLst/>
          </a:prstGeom>
          <a:noFill/>
          <a:ln/>
        </p:spPr>
        <p:txBody>
          <a:bodyPr wrap="square" rtlCol="0" anchor="t"/>
          <a:lstStyle/>
          <a:p>
            <a:pPr marL="0" indent="0">
              <a:lnSpc>
                <a:spcPts val="2858"/>
              </a:lnSpc>
              <a:buNone/>
            </a:pPr>
            <a:r>
              <a:rPr lang="en-US" sz="1786" kern="0" spc="-36" dirty="0">
                <a:solidFill>
                  <a:srgbClr val="E0D6DE"/>
                </a:solidFill>
                <a:latin typeface="Fira Sans" pitchFamily="34" charset="0"/>
                <a:ea typeface="Fira Sans" pitchFamily="34" charset="-122"/>
                <a:cs typeface="Fira Sans" pitchFamily="34" charset="-120"/>
              </a:rPr>
              <a:t>Maximum Cultivation must be done in Kharif season so that crop production gets maximized.
Also Pressure must be given on growing seasonal and regional crops. Regions having lesser area must focus on increasing their land. Crops having least production should be focused and measures must be taken for them.</a:t>
            </a:r>
            <a:endParaRPr lang="en-US" sz="178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793790" y="2403872"/>
            <a:ext cx="5670590" cy="708779"/>
          </a:xfrm>
          <a:prstGeom prst="rect">
            <a:avLst/>
          </a:prstGeom>
          <a:noFill/>
          <a:ln/>
        </p:spPr>
        <p:txBody>
          <a:bodyPr wrap="none" rtlCol="0" anchor="t"/>
          <a:lstStyle/>
          <a:p>
            <a:pPr marL="0" indent="0">
              <a:lnSpc>
                <a:spcPts val="5581"/>
              </a:lnSpc>
              <a:buNone/>
            </a:pPr>
            <a:r>
              <a:rPr lang="en-US" sz="4465" kern="0" spc="-45" dirty="0">
                <a:solidFill>
                  <a:srgbClr val="FA95AF"/>
                </a:solidFill>
                <a:latin typeface="Anton" pitchFamily="34" charset="0"/>
                <a:ea typeface="Anton" pitchFamily="34" charset="-122"/>
                <a:cs typeface="Anton" pitchFamily="34" charset="-120"/>
              </a:rPr>
              <a:t>Next Steps</a:t>
            </a:r>
            <a:endParaRPr lang="en-US" sz="4465" dirty="0"/>
          </a:p>
        </p:txBody>
      </p:sp>
      <p:pic>
        <p:nvPicPr>
          <p:cNvPr id="5" name="Image 0" descr="preencoded.png"/>
          <p:cNvPicPr>
            <a:picLocks noChangeAspect="1"/>
          </p:cNvPicPr>
          <p:nvPr/>
        </p:nvPicPr>
        <p:blipFill>
          <a:blip r:embed="rId3"/>
          <a:stretch>
            <a:fillRect/>
          </a:stretch>
        </p:blipFill>
        <p:spPr>
          <a:xfrm>
            <a:off x="793790" y="3452813"/>
            <a:ext cx="566976" cy="566976"/>
          </a:xfrm>
          <a:prstGeom prst="rect">
            <a:avLst/>
          </a:prstGeom>
        </p:spPr>
      </p:pic>
      <p:sp>
        <p:nvSpPr>
          <p:cNvPr id="6" name="Text 3"/>
          <p:cNvSpPr/>
          <p:nvPr/>
        </p:nvSpPr>
        <p:spPr>
          <a:xfrm>
            <a:off x="793790" y="4246602"/>
            <a:ext cx="2835235" cy="354330"/>
          </a:xfrm>
          <a:prstGeom prst="rect">
            <a:avLst/>
          </a:prstGeom>
          <a:noFill/>
          <a:ln/>
        </p:spPr>
        <p:txBody>
          <a:bodyPr wrap="none" rtlCol="0" anchor="t"/>
          <a:lstStyle/>
          <a:p>
            <a:pPr marL="0" indent="0" algn="l">
              <a:lnSpc>
                <a:spcPts val="2791"/>
              </a:lnSpc>
              <a:buNone/>
            </a:pPr>
            <a:r>
              <a:rPr lang="en-US" sz="2233" kern="0" spc="-22" dirty="0">
                <a:solidFill>
                  <a:srgbClr val="E0D6DE"/>
                </a:solidFill>
                <a:latin typeface="Anton" pitchFamily="34" charset="0"/>
                <a:ea typeface="Anton" pitchFamily="34" charset="-122"/>
                <a:cs typeface="Anton" pitchFamily="34" charset="-120"/>
              </a:rPr>
              <a:t>Training Programs</a:t>
            </a:r>
            <a:endParaRPr lang="en-US" sz="2233" dirty="0"/>
          </a:p>
        </p:txBody>
      </p:sp>
      <p:sp>
        <p:nvSpPr>
          <p:cNvPr id="7" name="Text 4"/>
          <p:cNvSpPr/>
          <p:nvPr/>
        </p:nvSpPr>
        <p:spPr>
          <a:xfrm>
            <a:off x="793790" y="4737021"/>
            <a:ext cx="4120753" cy="1088708"/>
          </a:xfrm>
          <a:prstGeom prst="rect">
            <a:avLst/>
          </a:prstGeom>
          <a:noFill/>
          <a:ln/>
        </p:spPr>
        <p:txBody>
          <a:bodyPr wrap="square" rtlCol="0" anchor="t"/>
          <a:lstStyle/>
          <a:p>
            <a:pPr marL="0" indent="0" algn="l">
              <a:lnSpc>
                <a:spcPts val="2858"/>
              </a:lnSpc>
              <a:buNone/>
            </a:pPr>
            <a:r>
              <a:rPr lang="en-US" sz="1786" kern="0" spc="-36" dirty="0">
                <a:solidFill>
                  <a:srgbClr val="E0D6DE"/>
                </a:solidFill>
                <a:latin typeface="Fira Sans" pitchFamily="34" charset="0"/>
                <a:ea typeface="Fira Sans" pitchFamily="34" charset="-122"/>
                <a:cs typeface="Fira Sans" pitchFamily="34" charset="-120"/>
              </a:rPr>
              <a:t>Provide hands-on training to farmers on the adoption of data-driven, sustainable farming practices.</a:t>
            </a:r>
            <a:endParaRPr lang="en-US" sz="1786" dirty="0"/>
          </a:p>
        </p:txBody>
      </p:sp>
      <p:pic>
        <p:nvPicPr>
          <p:cNvPr id="8" name="Image 1" descr="preencoded.png"/>
          <p:cNvPicPr>
            <a:picLocks noChangeAspect="1"/>
          </p:cNvPicPr>
          <p:nvPr/>
        </p:nvPicPr>
        <p:blipFill>
          <a:blip r:embed="rId4"/>
          <a:stretch>
            <a:fillRect/>
          </a:stretch>
        </p:blipFill>
        <p:spPr>
          <a:xfrm>
            <a:off x="5254704" y="3452813"/>
            <a:ext cx="566976" cy="566976"/>
          </a:xfrm>
          <a:prstGeom prst="rect">
            <a:avLst/>
          </a:prstGeom>
        </p:spPr>
      </p:pic>
      <p:sp>
        <p:nvSpPr>
          <p:cNvPr id="9" name="Text 5"/>
          <p:cNvSpPr/>
          <p:nvPr/>
        </p:nvSpPr>
        <p:spPr>
          <a:xfrm>
            <a:off x="5254704" y="4246602"/>
            <a:ext cx="2867144" cy="354330"/>
          </a:xfrm>
          <a:prstGeom prst="rect">
            <a:avLst/>
          </a:prstGeom>
          <a:noFill/>
          <a:ln/>
        </p:spPr>
        <p:txBody>
          <a:bodyPr wrap="none" rtlCol="0" anchor="t"/>
          <a:lstStyle/>
          <a:p>
            <a:pPr marL="0" indent="0" algn="l">
              <a:lnSpc>
                <a:spcPts val="2791"/>
              </a:lnSpc>
              <a:buNone/>
            </a:pPr>
            <a:r>
              <a:rPr lang="en-US" sz="2233" kern="0" spc="-22" dirty="0">
                <a:solidFill>
                  <a:srgbClr val="E0D6DE"/>
                </a:solidFill>
                <a:latin typeface="Anton" pitchFamily="34" charset="0"/>
                <a:ea typeface="Anton" pitchFamily="34" charset="-122"/>
                <a:cs typeface="Anton" pitchFamily="34" charset="-120"/>
              </a:rPr>
              <a:t>Stakeholder Collaboration</a:t>
            </a:r>
            <a:endParaRPr lang="en-US" sz="2233" dirty="0"/>
          </a:p>
        </p:txBody>
      </p:sp>
      <p:sp>
        <p:nvSpPr>
          <p:cNvPr id="10" name="Text 6"/>
          <p:cNvSpPr/>
          <p:nvPr/>
        </p:nvSpPr>
        <p:spPr>
          <a:xfrm>
            <a:off x="5254704" y="4737021"/>
            <a:ext cx="4120872" cy="1088708"/>
          </a:xfrm>
          <a:prstGeom prst="rect">
            <a:avLst/>
          </a:prstGeom>
          <a:noFill/>
          <a:ln/>
        </p:spPr>
        <p:txBody>
          <a:bodyPr wrap="square" rtlCol="0" anchor="t"/>
          <a:lstStyle/>
          <a:p>
            <a:pPr marL="0" indent="0" algn="l">
              <a:lnSpc>
                <a:spcPts val="2858"/>
              </a:lnSpc>
              <a:buNone/>
            </a:pPr>
            <a:r>
              <a:rPr lang="en-US" sz="1786" kern="0" spc="-36" dirty="0">
                <a:solidFill>
                  <a:srgbClr val="E0D6DE"/>
                </a:solidFill>
                <a:latin typeface="Fira Sans" pitchFamily="34" charset="0"/>
                <a:ea typeface="Fira Sans" pitchFamily="34" charset="-122"/>
                <a:cs typeface="Fira Sans" pitchFamily="34" charset="-120"/>
              </a:rPr>
              <a:t>Foster partnerships between farmers, researchers, and policymakers to drive coordinated action.</a:t>
            </a:r>
            <a:endParaRPr lang="en-US" sz="1786" dirty="0"/>
          </a:p>
        </p:txBody>
      </p:sp>
      <p:pic>
        <p:nvPicPr>
          <p:cNvPr id="11" name="Image 2" descr="preencoded.png"/>
          <p:cNvPicPr>
            <a:picLocks noChangeAspect="1"/>
          </p:cNvPicPr>
          <p:nvPr/>
        </p:nvPicPr>
        <p:blipFill>
          <a:blip r:embed="rId5"/>
          <a:stretch>
            <a:fillRect/>
          </a:stretch>
        </p:blipFill>
        <p:spPr>
          <a:xfrm>
            <a:off x="9715738" y="3452813"/>
            <a:ext cx="566976" cy="566976"/>
          </a:xfrm>
          <a:prstGeom prst="rect">
            <a:avLst/>
          </a:prstGeom>
        </p:spPr>
      </p:pic>
      <p:sp>
        <p:nvSpPr>
          <p:cNvPr id="12" name="Text 7"/>
          <p:cNvSpPr/>
          <p:nvPr/>
        </p:nvSpPr>
        <p:spPr>
          <a:xfrm>
            <a:off x="9715738" y="4246602"/>
            <a:ext cx="2835235" cy="354330"/>
          </a:xfrm>
          <a:prstGeom prst="rect">
            <a:avLst/>
          </a:prstGeom>
          <a:noFill/>
          <a:ln/>
        </p:spPr>
        <p:txBody>
          <a:bodyPr wrap="none" rtlCol="0" anchor="t"/>
          <a:lstStyle/>
          <a:p>
            <a:pPr marL="0" indent="0" algn="l">
              <a:lnSpc>
                <a:spcPts val="2791"/>
              </a:lnSpc>
              <a:buNone/>
            </a:pPr>
            <a:r>
              <a:rPr lang="en-US" sz="2233" kern="0" spc="-22" dirty="0">
                <a:solidFill>
                  <a:srgbClr val="E0D6DE"/>
                </a:solidFill>
                <a:latin typeface="Anton" pitchFamily="34" charset="0"/>
                <a:ea typeface="Anton" pitchFamily="34" charset="-122"/>
                <a:cs typeface="Anton" pitchFamily="34" charset="-120"/>
              </a:rPr>
              <a:t>Targeted Investments</a:t>
            </a:r>
            <a:endParaRPr lang="en-US" sz="2233" dirty="0"/>
          </a:p>
        </p:txBody>
      </p:sp>
      <p:sp>
        <p:nvSpPr>
          <p:cNvPr id="13" name="Text 8"/>
          <p:cNvSpPr/>
          <p:nvPr/>
        </p:nvSpPr>
        <p:spPr>
          <a:xfrm>
            <a:off x="9715738" y="4737021"/>
            <a:ext cx="4120872" cy="1088708"/>
          </a:xfrm>
          <a:prstGeom prst="rect">
            <a:avLst/>
          </a:prstGeom>
          <a:noFill/>
          <a:ln/>
        </p:spPr>
        <p:txBody>
          <a:bodyPr wrap="square" rtlCol="0" anchor="t"/>
          <a:lstStyle/>
          <a:p>
            <a:pPr marL="0" indent="0" algn="l">
              <a:lnSpc>
                <a:spcPts val="2858"/>
              </a:lnSpc>
              <a:buNone/>
            </a:pPr>
            <a:r>
              <a:rPr lang="en-US" sz="1786" kern="0" spc="-36" dirty="0">
                <a:solidFill>
                  <a:srgbClr val="E0D6DE"/>
                </a:solidFill>
                <a:latin typeface="Fira Sans" pitchFamily="34" charset="0"/>
                <a:ea typeface="Fira Sans" pitchFamily="34" charset="-122"/>
                <a:cs typeface="Fira Sans" pitchFamily="34" charset="-120"/>
              </a:rPr>
              <a:t>Allocate resources towards technology, infrastructure, and research to support long-term productivity gains.</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548</Words>
  <Application>Microsoft Office PowerPoint</Application>
  <PresentationFormat>Custom</PresentationFormat>
  <Paragraphs>66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Anton</vt:lpstr>
      <vt:lpstr>Arial</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Hetvi Modi</cp:lastModifiedBy>
  <cp:revision>3</cp:revision>
  <dcterms:created xsi:type="dcterms:W3CDTF">2024-07-26T07:42:39Z</dcterms:created>
  <dcterms:modified xsi:type="dcterms:W3CDTF">2024-07-26T07:46:47Z</dcterms:modified>
</cp:coreProperties>
</file>